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04" r:id="rId2"/>
    <p:sldMasterId id="2147483816" r:id="rId3"/>
    <p:sldMasterId id="2147483828" r:id="rId4"/>
    <p:sldMasterId id="2147483840" r:id="rId5"/>
    <p:sldMasterId id="2147483852" r:id="rId6"/>
    <p:sldMasterId id="2147483864" r:id="rId7"/>
  </p:sldMasterIdLst>
  <p:notesMasterIdLst>
    <p:notesMasterId r:id="rId43"/>
  </p:notesMasterIdLst>
  <p:sldIdLst>
    <p:sldId id="256" r:id="rId8"/>
    <p:sldId id="257" r:id="rId9"/>
    <p:sldId id="258" r:id="rId10"/>
    <p:sldId id="259" r:id="rId11"/>
    <p:sldId id="260" r:id="rId12"/>
    <p:sldId id="262" r:id="rId13"/>
    <p:sldId id="263" r:id="rId14"/>
    <p:sldId id="264" r:id="rId15"/>
    <p:sldId id="261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6" r:id="rId27"/>
    <p:sldId id="277" r:id="rId28"/>
    <p:sldId id="278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91" r:id="rId38"/>
    <p:sldId id="288" r:id="rId39"/>
    <p:sldId id="290" r:id="rId40"/>
    <p:sldId id="289" r:id="rId41"/>
    <p:sldId id="292" r:id="rId4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81" d="100"/>
          <a:sy n="81" d="100"/>
        </p:scale>
        <p:origin x="91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E4CEB-D650-4341-9DF8-44A1FE9FEE74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A12F4-720A-42EF-9021-6DC3F0D092D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2949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7A12F4-720A-42EF-9021-6DC3F0D092DC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4382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4E37BC-21F6-4A22-8384-2AAE041C4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D8C9FE4-38AB-463A-8CE0-782E5435D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D3038BE-9961-4B32-9E61-8676ABABE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5742D5-B280-4520-B0A3-9BD9D7502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D01A275-A481-48E1-8054-66350D09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9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F290EF-2B37-4DEC-AD37-5CDE8C50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DA8A3E-413F-472A-8419-AAB10551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C50ECF8-5C58-48BB-AE29-911174C2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3901548-DA62-450C-9715-743D1F02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A72CC39-BD56-4D7B-94C0-0F8C5F39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6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7E4300-AE27-446D-A131-DDE4D48A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8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BEC97D5-DF24-4508-9674-6696B73FA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51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13781E9-F0EE-4924-BE03-B3D193F4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31A8548-625D-4637-8839-53A9E8E6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70A7636-E4CD-4AFA-B9F9-3169E50F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64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097027-6969-48A7-950F-6700BEE0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3FA630-DA56-4E1C-A5B4-0CBFD6C13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6E7071C-0B45-4434-B445-75D9E0722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C7FBCEE-F312-4D35-AB20-B4C043F9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02106A3-DC01-4815-8C28-FF28A111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124D6C8-56E6-49A5-9771-C73E981D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98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E5A8FD-692D-4985-9930-87659C678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FC0090C-625A-48C3-9A95-D82FF4679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F5BA217-E322-4C05-B67A-737E7CC7E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3DAD29C-2314-4875-80A9-6DD0610E5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30480F5-80A6-44AA-83C1-D4EE45117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8D26FD1D-BFB8-49F4-9855-A5FBCC49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26A1A1A5-FD75-494D-9974-57DFA4A0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BC2B3EF-F3CF-4D7D-92DF-49BFC058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02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22489-251A-4FDB-A727-29FEDF60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44EBF75-62CE-433D-B69D-AEC29C06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7F9A58E-CBA2-429C-AE8F-0CDE51B0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4824484-0029-48E3-9B9C-550E4178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47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1907777-C0B4-45EF-B384-4D46AB7C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A38B488-7889-4542-8E55-1F36FE3F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2122600-3C07-4751-B440-574463CF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065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A4877-E1DE-4A70-9782-9B122F9A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8B7FB0E-D0E3-438C-9667-935FB38C4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7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5109B99-3EDC-44DB-9A72-5F81376D4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799A501-323C-4D36-9868-48E191DE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8F3E188-F043-4F62-AC61-E672F1934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3CDF112-E26F-4DB1-AFAC-24A2A248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9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8A31C1-E967-4373-9604-56E0EDB7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D2FEDDA-4BF4-4118-8476-270C61968D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7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862F53F-806B-4939-BC0C-F1E52EE46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B4945CA-CFEA-4072-9BA5-484121D8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9EC9E45-6360-444C-9425-556E5BADA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55FEE7A-0657-4955-AAEB-1D666650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7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343185-08EA-4088-BB3A-8F1C2713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C58EB1A-7EE9-447C-943C-B5663B147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79C40F9-BCF5-4D91-A430-D10CA55D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0754CFD-B6A0-4C77-8C5F-866737B8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36E47FC-869E-436B-AA49-2F3F505D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511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823CAAE-C619-47E6-A8A0-8D8ECEA0A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92E9E96-640D-4C5F-A468-9FE2E4BC4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F191C09-AFD6-49A7-BFF6-7BC388C9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2391CCB-84A0-4E5E-A57A-1D8403E2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6C62395-1092-428B-914F-91E30358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448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4E37BC-21F6-4A22-8384-2AAE041C4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D8C9FE4-38AB-463A-8CE0-782E5435D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D3038BE-9961-4B32-9E61-8676ABABE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5742D5-B280-4520-B0A3-9BD9D7502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D01A275-A481-48E1-8054-66350D09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523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F290EF-2B37-4DEC-AD37-5CDE8C50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DA8A3E-413F-472A-8419-AAB10551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C50ECF8-5C58-48BB-AE29-911174C2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3901548-DA62-450C-9715-743D1F02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A72CC39-BD56-4D7B-94C0-0F8C5F39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481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7E4300-AE27-446D-A131-DDE4D48A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8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BEC97D5-DF24-4508-9674-6696B73FA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50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13781E9-F0EE-4924-BE03-B3D193F4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31A8548-625D-4637-8839-53A9E8E6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70A7636-E4CD-4AFA-B9F9-3169E50F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490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097027-6969-48A7-950F-6700BEE0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3FA630-DA56-4E1C-A5B4-0CBFD6C13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6E7071C-0B45-4434-B445-75D9E0722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C7FBCEE-F312-4D35-AB20-B4C043F9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02106A3-DC01-4815-8C28-FF28A111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124D6C8-56E6-49A5-9771-C73E981D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30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E5A8FD-692D-4985-9930-87659C678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FC0090C-625A-48C3-9A95-D82FF4679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F5BA217-E322-4C05-B67A-737E7CC7E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3DAD29C-2314-4875-80A9-6DD0610E5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30480F5-80A6-44AA-83C1-D4EE45117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8D26FD1D-BFB8-49F4-9855-A5FBCC49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26A1A1A5-FD75-494D-9974-57DFA4A0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BC2B3EF-F3CF-4D7D-92DF-49BFC058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478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22489-251A-4FDB-A727-29FEDF60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44EBF75-62CE-433D-B69D-AEC29C06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7F9A58E-CBA2-429C-AE8F-0CDE51B0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4824484-0029-48E3-9B9C-550E4178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047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1907777-C0B4-45EF-B384-4D46AB7C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A38B488-7889-4542-8E55-1F36FE3F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2122600-3C07-4751-B440-574463CF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002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A4877-E1DE-4A70-9782-9B122F9A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8B7FB0E-D0E3-438C-9667-935FB38C4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6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5109B99-3EDC-44DB-9A72-5F81376D4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799A501-323C-4D36-9868-48E191DE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8F3E188-F043-4F62-AC61-E672F1934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3CDF112-E26F-4DB1-AFAC-24A2A248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80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8A31C1-E967-4373-9604-56E0EDB7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D2FEDDA-4BF4-4118-8476-270C61968D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6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862F53F-806B-4939-BC0C-F1E52EE46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B4945CA-CFEA-4072-9BA5-484121D8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9EC9E45-6360-444C-9425-556E5BADA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55FEE7A-0657-4955-AAEB-1D666650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57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343185-08EA-4088-BB3A-8F1C2713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C58EB1A-7EE9-447C-943C-B5663B147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79C40F9-BCF5-4D91-A430-D10CA55D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0754CFD-B6A0-4C77-8C5F-866737B8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36E47FC-869E-436B-AA49-2F3F505D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318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823CAAE-C619-47E6-A8A0-8D8ECEA0A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92E9E96-640D-4C5F-A468-9FE2E4BC4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F191C09-AFD6-49A7-BFF6-7BC388C9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2391CCB-84A0-4E5E-A57A-1D8403E2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6C62395-1092-428B-914F-91E30358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42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4E37BC-21F6-4A22-8384-2AAE041C4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D8C9FE4-38AB-463A-8CE0-782E5435D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D3038BE-9961-4B32-9E61-8676ABABE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5742D5-B280-4520-B0A3-9BD9D7502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D01A275-A481-48E1-8054-66350D09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1472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F290EF-2B37-4DEC-AD37-5CDE8C50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DA8A3E-413F-472A-8419-AAB10551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C50ECF8-5C58-48BB-AE29-911174C2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3901548-DA62-450C-9715-743D1F02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A72CC39-BD56-4D7B-94C0-0F8C5F39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72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7E4300-AE27-446D-A131-DDE4D48A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7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BEC97D5-DF24-4508-9674-6696B73FA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9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13781E9-F0EE-4924-BE03-B3D193F4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31A8548-625D-4637-8839-53A9E8E6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70A7636-E4CD-4AFA-B9F9-3169E50F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0890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097027-6969-48A7-950F-6700BEE0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3FA630-DA56-4E1C-A5B4-0CBFD6C13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6E7071C-0B45-4434-B445-75D9E0722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C7FBCEE-F312-4D35-AB20-B4C043F9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02106A3-DC01-4815-8C28-FF28A111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124D6C8-56E6-49A5-9771-C73E981D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3280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E5A8FD-692D-4985-9930-87659C678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FC0090C-625A-48C3-9A95-D82FF4679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F5BA217-E322-4C05-B67A-737E7CC7E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3DAD29C-2314-4875-80A9-6DD0610E5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30480F5-80A6-44AA-83C1-D4EE45117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8D26FD1D-BFB8-49F4-9855-A5FBCC49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26A1A1A5-FD75-494D-9974-57DFA4A0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BC2B3EF-F3CF-4D7D-92DF-49BFC058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805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22489-251A-4FDB-A727-29FEDF60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44EBF75-62CE-433D-B69D-AEC29C06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7F9A58E-CBA2-429C-AE8F-0CDE51B0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4824484-0029-48E3-9B9C-550E4178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022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1907777-C0B4-45EF-B384-4D46AB7C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A38B488-7889-4542-8E55-1F36FE3F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2122600-3C07-4751-B440-574463CF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9053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A4877-E1DE-4A70-9782-9B122F9A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8B7FB0E-D0E3-438C-9667-935FB38C4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6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5109B99-3EDC-44DB-9A72-5F81376D4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799A501-323C-4D36-9868-48E191DE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8F3E188-F043-4F62-AC61-E672F1934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3CDF112-E26F-4DB1-AFAC-24A2A248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4807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8A31C1-E967-4373-9604-56E0EDB7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D2FEDDA-4BF4-4118-8476-270C61968D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6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862F53F-806B-4939-BC0C-F1E52EE46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B4945CA-CFEA-4072-9BA5-484121D8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9EC9E45-6360-444C-9425-556E5BADA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55FEE7A-0657-4955-AAEB-1D666650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835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343185-08EA-4088-BB3A-8F1C2713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C58EB1A-7EE9-447C-943C-B5663B147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79C40F9-BCF5-4D91-A430-D10CA55D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0754CFD-B6A0-4C77-8C5F-866737B8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36E47FC-869E-436B-AA49-2F3F505D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008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823CAAE-C619-47E6-A8A0-8D8ECEA0A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92E9E96-640D-4C5F-A468-9FE2E4BC4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F191C09-AFD6-49A7-BFF6-7BC388C9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2391CCB-84A0-4E5E-A57A-1D8403E2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6C62395-1092-428B-914F-91E30358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833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4E37BC-21F6-4A22-8384-2AAE041C4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D8C9FE4-38AB-463A-8CE0-782E5435D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D3038BE-9961-4B32-9E61-8676ABABE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5742D5-B280-4520-B0A3-9BD9D7502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D01A275-A481-48E1-8054-66350D09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929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F290EF-2B37-4DEC-AD37-5CDE8C50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DA8A3E-413F-472A-8419-AAB10551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C50ECF8-5C58-48BB-AE29-911174C2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3901548-DA62-450C-9715-743D1F02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A72CC39-BD56-4D7B-94C0-0F8C5F39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694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7E4300-AE27-446D-A131-DDE4D48A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6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BEC97D5-DF24-4508-9674-6696B73FA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9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13781E9-F0EE-4924-BE03-B3D193F4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31A8548-625D-4637-8839-53A9E8E6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70A7636-E4CD-4AFA-B9F9-3169E50F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6662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097027-6969-48A7-950F-6700BEE0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3FA630-DA56-4E1C-A5B4-0CBFD6C13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6E7071C-0B45-4434-B445-75D9E0722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C7FBCEE-F312-4D35-AB20-B4C043F9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02106A3-DC01-4815-8C28-FF28A111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124D6C8-56E6-49A5-9771-C73E981D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2448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E5A8FD-692D-4985-9930-87659C678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FC0090C-625A-48C3-9A95-D82FF4679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F5BA217-E322-4C05-B67A-737E7CC7E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3DAD29C-2314-4875-80A9-6DD0610E5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30480F5-80A6-44AA-83C1-D4EE45117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8D26FD1D-BFB8-49F4-9855-A5FBCC49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26A1A1A5-FD75-494D-9974-57DFA4A0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BC2B3EF-F3CF-4D7D-92DF-49BFC058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688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22489-251A-4FDB-A727-29FEDF60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44EBF75-62CE-433D-B69D-AEC29C06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7F9A58E-CBA2-429C-AE8F-0CDE51B0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4824484-0029-48E3-9B9C-550E4178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114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1907777-C0B4-45EF-B384-4D46AB7C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A38B488-7889-4542-8E55-1F36FE3F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2122600-3C07-4751-B440-574463CF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8063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A4877-E1DE-4A70-9782-9B122F9A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8B7FB0E-D0E3-438C-9667-935FB38C4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5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5109B99-3EDC-44DB-9A72-5F81376D4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799A501-323C-4D36-9868-48E191DE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8F3E188-F043-4F62-AC61-E672F1934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3CDF112-E26F-4DB1-AFAC-24A2A248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117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8A31C1-E967-4373-9604-56E0EDB7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D2FEDDA-4BF4-4118-8476-270C61968D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5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862F53F-806B-4939-BC0C-F1E52EE46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B4945CA-CFEA-4072-9BA5-484121D8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9EC9E45-6360-444C-9425-556E5BADA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55FEE7A-0657-4955-AAEB-1D666650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8123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343185-08EA-4088-BB3A-8F1C2713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C58EB1A-7EE9-447C-943C-B5663B147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79C40F9-BCF5-4D91-A430-D10CA55D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0754CFD-B6A0-4C77-8C5F-866737B8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36E47FC-869E-436B-AA49-2F3F505D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215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823CAAE-C619-47E6-A8A0-8D8ECEA0A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92E9E96-640D-4C5F-A468-9FE2E4BC4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F191C09-AFD6-49A7-BFF6-7BC388C9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2391CCB-84A0-4E5E-A57A-1D8403E2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6C62395-1092-428B-914F-91E30358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077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4E37BC-21F6-4A22-8384-2AAE041C4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D8C9FE4-38AB-463A-8CE0-782E5435D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D3038BE-9961-4B32-9E61-8676ABABE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5742D5-B280-4520-B0A3-9BD9D7502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D01A275-A481-48E1-8054-66350D09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436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F290EF-2B37-4DEC-AD37-5CDE8C50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DA8A3E-413F-472A-8419-AAB10551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C50ECF8-5C58-48BB-AE29-911174C2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3901548-DA62-450C-9715-743D1F02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A72CC39-BD56-4D7B-94C0-0F8C5F39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4527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7E4300-AE27-446D-A131-DDE4D48A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BEC97D5-DF24-4508-9674-6696B73FA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13781E9-F0EE-4924-BE03-B3D193F4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31A8548-625D-4637-8839-53A9E8E6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70A7636-E4CD-4AFA-B9F9-3169E50F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295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097027-6969-48A7-950F-6700BEE0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3FA630-DA56-4E1C-A5B4-0CBFD6C13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6E7071C-0B45-4434-B445-75D9E0722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C7FBCEE-F312-4D35-AB20-B4C043F9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02106A3-DC01-4815-8C28-FF28A111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124D6C8-56E6-49A5-9771-C73E981D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070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E5A8FD-692D-4985-9930-87659C678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FC0090C-625A-48C3-9A95-D82FF4679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F5BA217-E322-4C05-B67A-737E7CC7E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3DAD29C-2314-4875-80A9-6DD0610E5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30480F5-80A6-44AA-83C1-D4EE45117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8D26FD1D-BFB8-49F4-9855-A5FBCC49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26A1A1A5-FD75-494D-9974-57DFA4A0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BC2B3EF-F3CF-4D7D-92DF-49BFC058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1738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22489-251A-4FDB-A727-29FEDF60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44EBF75-62CE-433D-B69D-AEC29C06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7F9A58E-CBA2-429C-AE8F-0CDE51B0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4824484-0029-48E3-9B9C-550E4178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9386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1907777-C0B4-45EF-B384-4D46AB7C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A38B488-7889-4542-8E55-1F36FE3F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2122600-3C07-4751-B440-574463CF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830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A4877-E1DE-4A70-9782-9B122F9A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8B7FB0E-D0E3-438C-9667-935FB38C4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5109B99-3EDC-44DB-9A72-5F81376D4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799A501-323C-4D36-9868-48E191DE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8F3E188-F043-4F62-AC61-E672F1934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3CDF112-E26F-4DB1-AFAC-24A2A248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870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8A31C1-E967-4373-9604-56E0EDB7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D2FEDDA-4BF4-4118-8476-270C61968D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862F53F-806B-4939-BC0C-F1E52EE46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B4945CA-CFEA-4072-9BA5-484121D8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9EC9E45-6360-444C-9425-556E5BADA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55FEE7A-0657-4955-AAEB-1D666650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7383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343185-08EA-4088-BB3A-8F1C2713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C58EB1A-7EE9-447C-943C-B5663B147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79C40F9-BCF5-4D91-A430-D10CA55D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0754CFD-B6A0-4C77-8C5F-866737B8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36E47FC-869E-436B-AA49-2F3F505D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6925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823CAAE-C619-47E6-A8A0-8D8ECEA0A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92E9E96-640D-4C5F-A468-9FE2E4BC4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F191C09-AFD6-49A7-BFF6-7BC388C9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2391CCB-84A0-4E5E-A57A-1D8403E2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6C62395-1092-428B-914F-91E30358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0390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4E37BC-21F6-4A22-8384-2AAE041C4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D8C9FE4-38AB-463A-8CE0-782E5435D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D3038BE-9961-4B32-9E61-8676ABABE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5742D5-B280-4520-B0A3-9BD9D7502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D01A275-A481-48E1-8054-66350D09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1079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F290EF-2B37-4DEC-AD37-5CDE8C50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DA8A3E-413F-472A-8419-AAB10551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C50ECF8-5C58-48BB-AE29-911174C2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3901548-DA62-450C-9715-743D1F02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A72CC39-BD56-4D7B-94C0-0F8C5F39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4502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7E4300-AE27-446D-A131-DDE4D48A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BEC97D5-DF24-4508-9674-6696B73FA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13781E9-F0EE-4924-BE03-B3D193F4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31A8548-625D-4637-8839-53A9E8E6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70A7636-E4CD-4AFA-B9F9-3169E50F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2851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097027-6969-48A7-950F-6700BEE0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3FA630-DA56-4E1C-A5B4-0CBFD6C13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6E7071C-0B45-4434-B445-75D9E0722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C7FBCEE-F312-4D35-AB20-B4C043F9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02106A3-DC01-4815-8C28-FF28A111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124D6C8-56E6-49A5-9771-C73E981D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244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E5A8FD-692D-4985-9930-87659C678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FC0090C-625A-48C3-9A95-D82FF4679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F5BA217-E322-4C05-B67A-737E7CC7E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3DAD29C-2314-4875-80A9-6DD0610E5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30480F5-80A6-44AA-83C1-D4EE45117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8D26FD1D-BFB8-49F4-9855-A5FBCC49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26A1A1A5-FD75-494D-9974-57DFA4A0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BC2B3EF-F3CF-4D7D-92DF-49BFC058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716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22489-251A-4FDB-A727-29FEDF60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44EBF75-62CE-433D-B69D-AEC29C06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7F9A58E-CBA2-429C-AE8F-0CDE51B0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4824484-0029-48E3-9B9C-550E4178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6887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1907777-C0B4-45EF-B384-4D46AB7C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A38B488-7889-4542-8E55-1F36FE3F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2122600-3C07-4751-B440-574463CF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8841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A4877-E1DE-4A70-9782-9B122F9A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8B7FB0E-D0E3-438C-9667-935FB38C4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5109B99-3EDC-44DB-9A72-5F81376D4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799A501-323C-4D36-9868-48E191DE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8F3E188-F043-4F62-AC61-E672F1934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3CDF112-E26F-4DB1-AFAC-24A2A248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5840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8A31C1-E967-4373-9604-56E0EDB7B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D2FEDDA-4BF4-4118-8476-270C61968D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862F53F-806B-4939-BC0C-F1E52EE46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B4945CA-CFEA-4072-9BA5-484121D8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9EC9E45-6360-444C-9425-556E5BADA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55FEE7A-0657-4955-AAEB-1D666650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9830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343185-08EA-4088-BB3A-8F1C2713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C58EB1A-7EE9-447C-943C-B5663B147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79C40F9-BCF5-4D91-A430-D10CA55D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0754CFD-B6A0-4C77-8C5F-866737B8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36E47FC-869E-436B-AA49-2F3F505D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8283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823CAAE-C619-47E6-A8A0-8D8ECEA0A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92E9E96-640D-4C5F-A468-9FE2E4BC4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F191C09-AFD6-49A7-BFF6-7BC388C9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2391CCB-84A0-4E5E-A57A-1D8403E2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6C62395-1092-428B-914F-91E30358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560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22711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5970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08477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897034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435804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699532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17718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25501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14496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42797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35010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2579386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83850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87493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0320816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369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AC963CA-A4D6-4292-B2AF-1001B585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8727BC2-BD2C-4285-9BC8-0F20DD41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C669B8-7165-4420-8831-88FB418D8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A73A9F4-0C6E-4843-B0A0-8FE58D11C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9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2E67BD-9042-4BDB-9276-ED8E1CFC4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6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AC963CA-A4D6-4292-B2AF-1001B585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8727BC2-BD2C-4285-9BC8-0F20DD41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C669B8-7165-4420-8831-88FB418D8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9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A73A9F4-0C6E-4843-B0A0-8FE58D11C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9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2E67BD-9042-4BDB-9276-ED8E1CFC4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9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89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AC963CA-A4D6-4292-B2AF-1001B585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8727BC2-BD2C-4285-9BC8-0F20DD41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C669B8-7165-4420-8831-88FB418D8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8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A73A9F4-0C6E-4843-B0A0-8FE58D11C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8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2E67BD-9042-4BDB-9276-ED8E1CFC4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8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96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AC963CA-A4D6-4292-B2AF-1001B585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8727BC2-BD2C-4285-9BC8-0F20DD41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C669B8-7165-4420-8831-88FB418D8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A73A9F4-0C6E-4843-B0A0-8FE58D11C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2E67BD-9042-4BDB-9276-ED8E1CFC4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77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AC963CA-A4D6-4292-B2AF-1001B585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8727BC2-BD2C-4285-9BC8-0F20DD41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C669B8-7165-4420-8831-88FB418D8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A73A9F4-0C6E-4843-B0A0-8FE58D11C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2E67BD-9042-4BDB-9276-ED8E1CFC4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52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AC963CA-A4D6-4292-B2AF-1001B585C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8727BC2-BD2C-4285-9BC8-0F20DD41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C669B8-7165-4420-8831-88FB418D8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402BA-5309-477F-97FD-CE1AC76753F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02/05/2023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A73A9F4-0C6E-4843-B0A0-8FE58D11C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2E67BD-9042-4BDB-9276-ED8E1CFC4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32FBE-D400-4280-BE08-D220A6D9201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67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CFAD5-703E-4BCB-A317-627DA9020E12}" type="datetimeFigureOut">
              <a:rPr lang="hr-HR" smtClean="0"/>
              <a:t>2.5.2023.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EAE122-928A-4E73-9950-C8E8CD49D61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883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hr-HR" sz="2200" b="1" dirty="0" err="1"/>
              <a:t>Erasmus</a:t>
            </a:r>
            <a:r>
              <a:rPr lang="hr-HR" sz="2200" b="1" dirty="0"/>
              <a:t> + K122 Projekt ”Cjeloživotno učenje za stvaranje novih mogućnosti u obrazovanju odraslih”</a:t>
            </a:r>
            <a:br>
              <a:rPr lang="hr-HR" sz="2200" b="1" dirty="0"/>
            </a:br>
            <a:r>
              <a:rPr lang="hr-HR" sz="2200" b="1" dirty="0"/>
              <a:t>UČILIŠTE JANUS</a:t>
            </a:r>
            <a:br>
              <a:rPr lang="hr-HR" b="1" dirty="0"/>
            </a:br>
            <a:endParaRPr lang="hr-HR" dirty="0"/>
          </a:p>
        </p:txBody>
      </p:sp>
      <p:pic>
        <p:nvPicPr>
          <p:cNvPr id="6" name="Rezervirano mjesto sadržaja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29268"/>
            <a:ext cx="6348413" cy="2944076"/>
          </a:xfrm>
          <a:solidFill>
            <a:schemeClr val="accent2">
              <a:lumMod val="40000"/>
              <a:lumOff val="60000"/>
            </a:schemeClr>
          </a:solidFill>
        </p:spPr>
      </p:pic>
      <p:sp>
        <p:nvSpPr>
          <p:cNvPr id="7" name="TekstniOkvir 6"/>
          <p:cNvSpPr txBox="1"/>
          <p:nvPr/>
        </p:nvSpPr>
        <p:spPr>
          <a:xfrm>
            <a:off x="3203848" y="2132856"/>
            <a:ext cx="3096344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2800" b="1" dirty="0"/>
              <a:t>MEKE</a:t>
            </a:r>
            <a:r>
              <a:rPr lang="hr-HR" sz="2800" b="1" dirty="0">
                <a:solidFill>
                  <a:srgbClr val="FF0000"/>
                </a:solidFill>
              </a:rPr>
              <a:t> </a:t>
            </a:r>
            <a:r>
              <a:rPr lang="hr-HR" sz="2800" b="1" dirty="0"/>
              <a:t>VJEŠTINE</a:t>
            </a:r>
          </a:p>
        </p:txBody>
      </p:sp>
      <p:sp>
        <p:nvSpPr>
          <p:cNvPr id="8" name="TekstniOkvir 7"/>
          <p:cNvSpPr txBox="1"/>
          <p:nvPr/>
        </p:nvSpPr>
        <p:spPr>
          <a:xfrm>
            <a:off x="2195736" y="1821241"/>
            <a:ext cx="4968552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dirty="0"/>
              <a:t>ČEMU SLUŽE? ZAŠTO SU NAM POTREBNE?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07A810A-83C0-44EF-B937-95A6914E37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2" y="5949280"/>
            <a:ext cx="2915816" cy="641035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C8484BB-EFB6-4B2F-A2C2-417CED0820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827243"/>
            <a:ext cx="2948162" cy="84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47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43000" y="2276872"/>
            <a:ext cx="6400800" cy="1929368"/>
          </a:xfrm>
        </p:spPr>
        <p:txBody>
          <a:bodyPr>
            <a:normAutofit/>
          </a:bodyPr>
          <a:lstStyle/>
          <a:p>
            <a:r>
              <a:rPr lang="hr-HR" dirty="0"/>
              <a:t>Svaki živi organizam posjeduje određene vještine i živi život koristeći te vještine u najvećoj mogućoj mjeri</a:t>
            </a:r>
          </a:p>
          <a:p>
            <a:r>
              <a:rPr lang="hr-HR" dirty="0"/>
              <a:t>Ljudi su razvili širok raspon mekih i tvrdih vještina</a:t>
            </a:r>
          </a:p>
        </p:txBody>
      </p:sp>
    </p:spTree>
    <p:extLst>
      <p:ext uri="{BB962C8B-B14F-4D97-AF65-F5344CB8AC3E}">
        <p14:creationId xmlns:p14="http://schemas.microsoft.com/office/powerpoint/2010/main" val="3831806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899594" y="260648"/>
            <a:ext cx="6512511" cy="1143000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pPr algn="ctr" fontAlgn="base"/>
            <a:r>
              <a:rPr lang="hr-HR" sz="3200" dirty="0">
                <a:effectLst/>
                <a:latin typeface="inherit"/>
              </a:rPr>
              <a:t>Što su meke vještine?</a:t>
            </a:r>
            <a:endParaRPr lang="hr-HR" sz="3200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>
          <a:xfrm>
            <a:off x="1115616" y="1916832"/>
            <a:ext cx="6400800" cy="347472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hr-HR" dirty="0">
                <a:latin typeface="Muli"/>
              </a:rPr>
              <a:t>Naziv često povezivan s kvocijentom emocionalne inteligencije</a:t>
            </a:r>
            <a:r>
              <a:rPr lang="en-US" dirty="0">
                <a:latin typeface="Muli"/>
              </a:rPr>
              <a:t>, </a:t>
            </a:r>
            <a:r>
              <a:rPr lang="hr-HR" dirty="0">
                <a:latin typeface="Muli"/>
              </a:rPr>
              <a:t>crtama ličnosti koje se odnose na socijalne odnose</a:t>
            </a:r>
            <a:r>
              <a:rPr lang="en-US" dirty="0">
                <a:latin typeface="Muli"/>
              </a:rPr>
              <a:t>, </a:t>
            </a:r>
            <a:r>
              <a:rPr lang="hr-HR" dirty="0">
                <a:latin typeface="Muli"/>
              </a:rPr>
              <a:t>komunikaciju</a:t>
            </a:r>
            <a:r>
              <a:rPr lang="en-US" dirty="0">
                <a:latin typeface="Muli"/>
              </a:rPr>
              <a:t>, </a:t>
            </a:r>
            <a:r>
              <a:rPr lang="hr-HR" dirty="0">
                <a:latin typeface="Muli"/>
              </a:rPr>
              <a:t>jezik, osobne navike</a:t>
            </a:r>
            <a:r>
              <a:rPr lang="en-US" dirty="0">
                <a:latin typeface="Muli"/>
              </a:rPr>
              <a:t>, </a:t>
            </a:r>
            <a:r>
              <a:rPr lang="hr-HR" dirty="0">
                <a:latin typeface="Muli"/>
              </a:rPr>
              <a:t>ljubaznost</a:t>
            </a:r>
            <a:r>
              <a:rPr lang="en-US" dirty="0">
                <a:latin typeface="Muli"/>
              </a:rPr>
              <a:t>, </a:t>
            </a:r>
            <a:r>
              <a:rPr lang="hr-HR" dirty="0">
                <a:latin typeface="Muli"/>
              </a:rPr>
              <a:t>upravljanje ljudima</a:t>
            </a:r>
            <a:r>
              <a:rPr lang="en-US" dirty="0">
                <a:latin typeface="Muli"/>
              </a:rPr>
              <a:t>, </a:t>
            </a:r>
            <a:r>
              <a:rPr lang="hr-HR" dirty="0">
                <a:latin typeface="Muli"/>
              </a:rPr>
              <a:t>vođenje</a:t>
            </a:r>
            <a:r>
              <a:rPr lang="en-US" dirty="0">
                <a:latin typeface="Muli"/>
              </a:rPr>
              <a:t>, </a:t>
            </a:r>
            <a:r>
              <a:rPr lang="hr-HR" dirty="0">
                <a:latin typeface="Muli"/>
              </a:rPr>
              <a:t>itd. koji karakterizira odnose s drugim ljudima</a:t>
            </a:r>
          </a:p>
          <a:p>
            <a:r>
              <a:rPr lang="hr-HR" dirty="0">
                <a:latin typeface="Muli"/>
              </a:rPr>
              <a:t>Meke vještine su poznate kao ne-kognitivne vještine</a:t>
            </a:r>
            <a:r>
              <a:rPr lang="en-US" dirty="0">
                <a:latin typeface="Muli"/>
              </a:rPr>
              <a:t>; </a:t>
            </a:r>
            <a:r>
              <a:rPr lang="hr-HR" dirty="0">
                <a:latin typeface="Muli"/>
              </a:rPr>
              <a:t>što znači da se ne odnose na sposobnost mišljenja, pamćenja, planiranja, pažnje…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136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31665" y="332656"/>
            <a:ext cx="6368495" cy="864096"/>
          </a:xfrm>
          <a:solidFill>
            <a:schemeClr val="accent3">
              <a:lumMod val="75000"/>
            </a:schemeClr>
          </a:solidFill>
        </p:spPr>
        <p:txBody>
          <a:bodyPr anchor="ctr">
            <a:normAutofit fontScale="90000"/>
          </a:bodyPr>
          <a:lstStyle/>
          <a:p>
            <a:pPr fontAlgn="base"/>
            <a:br>
              <a:rPr lang="hr-HR" sz="3200" dirty="0">
                <a:solidFill>
                  <a:schemeClr val="bg1"/>
                </a:solidFill>
                <a:effectLst/>
                <a:latin typeface="inherit"/>
              </a:rPr>
            </a:br>
            <a:r>
              <a:rPr lang="hr-HR" sz="3200" b="1" dirty="0">
                <a:effectLst/>
                <a:latin typeface="inherit"/>
              </a:rPr>
              <a:t>PRIMJERI MEKIH VJEŠTINA</a:t>
            </a:r>
            <a:br>
              <a:rPr lang="hr-HR" dirty="0">
                <a:solidFill>
                  <a:schemeClr val="bg1"/>
                </a:solidFill>
                <a:effectLst/>
                <a:latin typeface="Muli"/>
              </a:rPr>
            </a:b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25" y="2160588"/>
            <a:ext cx="6068563" cy="3881437"/>
          </a:xfrm>
        </p:spPr>
      </p:pic>
      <p:sp>
        <p:nvSpPr>
          <p:cNvPr id="5" name="TekstniOkvir 4"/>
          <p:cNvSpPr txBox="1"/>
          <p:nvPr/>
        </p:nvSpPr>
        <p:spPr>
          <a:xfrm>
            <a:off x="3707904" y="3068960"/>
            <a:ext cx="2088232" cy="181588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hr-HR" sz="2800" b="1" dirty="0">
              <a:solidFill>
                <a:schemeClr val="bg1"/>
              </a:solidFill>
            </a:endParaRPr>
          </a:p>
          <a:p>
            <a:pPr algn="ctr"/>
            <a:r>
              <a:rPr lang="hr-HR" sz="2800" b="1" dirty="0"/>
              <a:t>MEKE</a:t>
            </a:r>
            <a:r>
              <a:rPr lang="hr-HR" sz="2800" b="1" dirty="0">
                <a:solidFill>
                  <a:schemeClr val="bg1"/>
                </a:solidFill>
              </a:rPr>
              <a:t> </a:t>
            </a:r>
            <a:r>
              <a:rPr lang="hr-HR" sz="2800" b="1" dirty="0"/>
              <a:t>VJEŠTINE</a:t>
            </a:r>
          </a:p>
          <a:p>
            <a:pPr algn="ctr"/>
            <a:endParaRPr lang="hr-HR" sz="2800" b="1" dirty="0">
              <a:solidFill>
                <a:schemeClr val="bg1"/>
              </a:solidFill>
            </a:endParaRPr>
          </a:p>
        </p:txBody>
      </p:sp>
      <p:sp>
        <p:nvSpPr>
          <p:cNvPr id="6" name="TekstniOkvir 5"/>
          <p:cNvSpPr txBox="1"/>
          <p:nvPr/>
        </p:nvSpPr>
        <p:spPr>
          <a:xfrm>
            <a:off x="1763688" y="2759477"/>
            <a:ext cx="1296144" cy="24622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 dirty="0"/>
              <a:t>SAMOUVJERENOST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1761877" y="3624119"/>
            <a:ext cx="1152128" cy="24622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 dirty="0"/>
              <a:t>KOMUNIKACIJA</a:t>
            </a:r>
          </a:p>
        </p:txBody>
      </p:sp>
      <p:sp>
        <p:nvSpPr>
          <p:cNvPr id="8" name="TekstniOkvir 7"/>
          <p:cNvSpPr txBox="1"/>
          <p:nvPr/>
        </p:nvSpPr>
        <p:spPr>
          <a:xfrm>
            <a:off x="1878987" y="4425925"/>
            <a:ext cx="1008112" cy="24622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 dirty="0"/>
              <a:t>TIMSKI</a:t>
            </a:r>
            <a:r>
              <a:rPr lang="hr-HR" sz="1000" b="1" dirty="0">
                <a:solidFill>
                  <a:schemeClr val="bg1"/>
                </a:solidFill>
              </a:rPr>
              <a:t> </a:t>
            </a:r>
            <a:r>
              <a:rPr lang="hr-HR" sz="1000" b="1" dirty="0"/>
              <a:t>DUH</a:t>
            </a:r>
          </a:p>
        </p:txBody>
      </p:sp>
      <p:sp>
        <p:nvSpPr>
          <p:cNvPr id="9" name="TekstniOkvir 8"/>
          <p:cNvSpPr txBox="1"/>
          <p:nvPr/>
        </p:nvSpPr>
        <p:spPr>
          <a:xfrm>
            <a:off x="2123730" y="5161891"/>
            <a:ext cx="1115470" cy="24622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 dirty="0"/>
              <a:t>ASERTIVNOST</a:t>
            </a:r>
          </a:p>
        </p:txBody>
      </p:sp>
      <p:sp>
        <p:nvSpPr>
          <p:cNvPr id="10" name="TekstniOkvir 9"/>
          <p:cNvSpPr txBox="1"/>
          <p:nvPr/>
        </p:nvSpPr>
        <p:spPr>
          <a:xfrm>
            <a:off x="6444208" y="3089404"/>
            <a:ext cx="864096" cy="24622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 dirty="0"/>
              <a:t>EMPATIJA</a:t>
            </a:r>
          </a:p>
        </p:txBody>
      </p:sp>
      <p:sp>
        <p:nvSpPr>
          <p:cNvPr id="11" name="TekstniOkvir 10"/>
          <p:cNvSpPr txBox="1"/>
          <p:nvPr/>
        </p:nvSpPr>
        <p:spPr>
          <a:xfrm>
            <a:off x="6372200" y="3939158"/>
            <a:ext cx="1296144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 dirty="0"/>
              <a:t>KREATIVNO MIŠLJENJE</a:t>
            </a:r>
          </a:p>
        </p:txBody>
      </p:sp>
      <p:sp>
        <p:nvSpPr>
          <p:cNvPr id="12" name="TekstniOkvir 11"/>
          <p:cNvSpPr txBox="1"/>
          <p:nvPr/>
        </p:nvSpPr>
        <p:spPr>
          <a:xfrm>
            <a:off x="6267562" y="4961811"/>
            <a:ext cx="1368152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 dirty="0"/>
              <a:t>UPRAVLJANJE</a:t>
            </a:r>
            <a:r>
              <a:rPr lang="hr-HR" sz="1000" b="1" dirty="0">
                <a:solidFill>
                  <a:schemeClr val="bg1"/>
                </a:solidFill>
              </a:rPr>
              <a:t> </a:t>
            </a:r>
            <a:r>
              <a:rPr lang="hr-HR" sz="1000" b="1" dirty="0"/>
              <a:t>VREMENOM</a:t>
            </a:r>
          </a:p>
        </p:txBody>
      </p:sp>
    </p:spTree>
    <p:extLst>
      <p:ext uri="{BB962C8B-B14F-4D97-AF65-F5344CB8AC3E}">
        <p14:creationId xmlns:p14="http://schemas.microsoft.com/office/powerpoint/2010/main" val="98959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hr-HR" dirty="0"/>
              <a:t>Kako ih unaprijediti?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1. Gdje sam sada? Koji je moj cilj?</a:t>
            </a:r>
          </a:p>
          <a:p>
            <a:r>
              <a:rPr lang="hr-HR" dirty="0"/>
              <a:t>2. Svjesnost o sebi… Samopoštovanje</a:t>
            </a:r>
          </a:p>
          <a:p>
            <a:r>
              <a:rPr lang="hr-HR" dirty="0"/>
              <a:t>3. Komunikacijske vještine</a:t>
            </a:r>
          </a:p>
          <a:p>
            <a:r>
              <a:rPr lang="hr-HR" dirty="0"/>
              <a:t>4. Asertivnost, timski rad, pregovaranje</a:t>
            </a:r>
          </a:p>
          <a:p>
            <a:r>
              <a:rPr lang="hr-HR" dirty="0"/>
              <a:t>5. Vještine </a:t>
            </a:r>
            <a:r>
              <a:rPr lang="hr-HR" dirty="0" err="1"/>
              <a:t>samopredstavljanja</a:t>
            </a:r>
            <a:endParaRPr lang="hr-HR" dirty="0"/>
          </a:p>
          <a:p>
            <a:r>
              <a:rPr lang="hr-HR" dirty="0"/>
              <a:t>6. Kreativni načini traženja rješenja</a:t>
            </a:r>
          </a:p>
          <a:p>
            <a:r>
              <a:rPr lang="hr-HR" dirty="0"/>
              <a:t>7. Upravljanje vremenom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94106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b="1" dirty="0"/>
              <a:t>USMJERIMO SE CILJU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hr-HR" dirty="0"/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Postavljajmo si kratkoročne i dugoročne ciljeve, koji našem životu daju smisao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Vizualizirajmo što želimo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Oslanjajmo se na intuiciju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Hrabrimo se…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Okružimo se poticajnim ljudima</a:t>
            </a:r>
          </a:p>
        </p:txBody>
      </p:sp>
    </p:spTree>
    <p:extLst>
      <p:ext uri="{BB962C8B-B14F-4D97-AF65-F5344CB8AC3E}">
        <p14:creationId xmlns:p14="http://schemas.microsoft.com/office/powerpoint/2010/main" val="3837617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b="1" dirty="0"/>
              <a:t>8 koraka do postizanja cilja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hr-HR" dirty="0"/>
              <a:t>ŠTO ŽELIŠ? (Postavi u afirmativnu rečenicu)</a:t>
            </a:r>
          </a:p>
          <a:p>
            <a:pPr marL="514350" indent="-514350">
              <a:buAutoNum type="arabicPeriod"/>
            </a:pPr>
            <a:endParaRPr lang="hr-HR" dirty="0"/>
          </a:p>
          <a:p>
            <a:pPr marL="514350" indent="-514350">
              <a:buAutoNum type="arabicPeriod"/>
            </a:pPr>
            <a:r>
              <a:rPr lang="hr-HR" dirty="0"/>
              <a:t>KAKO ĆEŠ ZNATI DA SI I KADA SI TO POSTIGAO/LA? (Što ćeš točno vidjeti, čuti, osjetiti – specificiraj)</a:t>
            </a:r>
          </a:p>
          <a:p>
            <a:pPr marL="514350" indent="-514350">
              <a:buAutoNum type="arabicPeriod"/>
            </a:pPr>
            <a:endParaRPr lang="hr-HR" dirty="0"/>
          </a:p>
          <a:p>
            <a:pPr marL="514350" indent="-514350">
              <a:buAutoNum type="arabicPeriod"/>
            </a:pPr>
            <a:r>
              <a:rPr lang="hr-HR" dirty="0"/>
              <a:t>KAKVE POSLJEDICE ĆE TO POSTIGNUĆE IMATI? (Na tebe, tvoje osjećaje, tvoje bližnje…)</a:t>
            </a:r>
          </a:p>
        </p:txBody>
      </p:sp>
    </p:spTree>
    <p:extLst>
      <p:ext uri="{BB962C8B-B14F-4D97-AF65-F5344CB8AC3E}">
        <p14:creationId xmlns:p14="http://schemas.microsoft.com/office/powerpoint/2010/main" val="311412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4. JE LI TVOJ CILJ PREVELIK ILI PREMALI? (Put od 1000 km počinje prvim korakom… postavi si kratkoročne ciljeve koji vode do krajnjeg…)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5. KOJA JE TVOJA ULOGA U POSTIZANJU TOG CILJA?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6. KOJE RESURSE TREBAŠ DA POSTIGNEŠ CILJ? (Što od toga već posjeduješ, a što bi trebao/</a:t>
            </a:r>
            <a:r>
              <a:rPr lang="hr-HR" dirty="0" err="1"/>
              <a:t>la</a:t>
            </a:r>
            <a:r>
              <a:rPr lang="hr-HR" dirty="0"/>
              <a:t> nabaviti, potražiti…)</a:t>
            </a:r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b="1" dirty="0"/>
              <a:t>8 koraka do postizanja cilja</a:t>
            </a:r>
          </a:p>
        </p:txBody>
      </p:sp>
    </p:spTree>
    <p:extLst>
      <p:ext uri="{BB962C8B-B14F-4D97-AF65-F5344CB8AC3E}">
        <p14:creationId xmlns:p14="http://schemas.microsoft.com/office/powerpoint/2010/main" val="3161528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7. KOJE PREPREKE MOŽEŠ OČEKIVATI NA TOM PUTU? (Radi li se o objektivnim preprekama ili načinu na koji razmišljaš…. Kako ćeš ih preskočiti ili riješiti, ukoliko se pojave…???)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8. KOJE AKCIJE MOŽEŠ PODUZETI ODMAH? (Najmanje aktivnosti koje ti omogućuju da počneš odmah…)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Naslov 1"/>
          <p:cNvSpPr txBox="1">
            <a:spLocks/>
          </p:cNvSpPr>
          <p:nvPr/>
        </p:nvSpPr>
        <p:spPr>
          <a:xfrm>
            <a:off x="467544" y="260682"/>
            <a:ext cx="8208912" cy="1152127"/>
          </a:xfrm>
          <a:prstGeom prst="rect">
            <a:avLst/>
          </a:prstGeom>
          <a:solidFill>
            <a:srgbClr val="70AD47">
              <a:lumMod val="75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4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8 koraka do postizanja cilja</a:t>
            </a:r>
            <a:endParaRPr kumimoji="0" lang="hr-HR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79094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„Poznavati druge je inteligencija, poznavati sebe je mudrost!“ (</a:t>
            </a:r>
            <a:r>
              <a:rPr lang="hr-HR" dirty="0" err="1"/>
              <a:t>Lao</a:t>
            </a:r>
            <a:r>
              <a:rPr lang="hr-HR" dirty="0"/>
              <a:t>-</a:t>
            </a:r>
            <a:r>
              <a:rPr lang="hr-HR" dirty="0" err="1"/>
              <a:t>Tzu</a:t>
            </a:r>
            <a:r>
              <a:rPr lang="hr-HR" dirty="0"/>
              <a:t>)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r-HR" i="1" dirty="0">
                <a:ea typeface="Calibri"/>
                <a:cs typeface="Times New Roman"/>
              </a:rPr>
              <a:t>Tko sam ja točno u ovom trenutku?</a:t>
            </a:r>
            <a:endParaRPr lang="hr-HR" sz="16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r-HR" i="1" dirty="0">
                <a:ea typeface="Calibri"/>
                <a:cs typeface="Times New Roman"/>
              </a:rPr>
              <a:t>Dok ne znam tko i gdje sam sada, ne mogu znati što i gdje želim biti i koje promjene bih željela učiniti.</a:t>
            </a:r>
            <a:endParaRPr lang="hr-HR" sz="1600" dirty="0">
              <a:ea typeface="Calibri"/>
              <a:cs typeface="Times New Roman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7234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hr-HR" b="1" dirty="0"/>
              <a:t>AKTIVNOST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hr-HR" dirty="0"/>
              <a:t>OPIŠITE SE (radni list)</a:t>
            </a:r>
          </a:p>
          <a:p>
            <a:r>
              <a:rPr lang="hr-HR" dirty="0"/>
              <a:t>POHVALITE SE SVOJIM POSTIGNUĆIMA (akademsko, osobno,vezano uz posao, socijalno, fizičko/materijalno)</a:t>
            </a:r>
          </a:p>
          <a:p>
            <a:r>
              <a:rPr lang="hr-HR" dirty="0"/>
              <a:t>KOJIM RESURSIMA RASPOLAŽETE (materijalni, ljudski, osobni)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2411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hr-HR" b="1" dirty="0"/>
              <a:t>KOMUNIKACIJSKE VJEŠTINE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r-HR" dirty="0">
                <a:ea typeface="Calibri"/>
                <a:cs typeface="Times New Roman"/>
              </a:rPr>
              <a:t>PREDUVJETI USPJEŠNE KOMUNIKACIJE</a:t>
            </a:r>
            <a:endParaRPr lang="hr-HR" sz="16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hr-HR" dirty="0">
                <a:ea typeface="Calibri"/>
                <a:cs typeface="Times New Roman"/>
              </a:rPr>
              <a:t>SAMOPOUZDANJE</a:t>
            </a:r>
            <a:endParaRPr lang="hr-HR" sz="16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hr-HR" dirty="0">
                <a:ea typeface="Calibri"/>
                <a:cs typeface="Times New Roman"/>
              </a:rPr>
              <a:t>OTVORENOST</a:t>
            </a:r>
            <a:endParaRPr lang="hr-HR" sz="16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hr-HR" dirty="0">
                <a:ea typeface="Calibri"/>
                <a:cs typeface="Times New Roman"/>
              </a:rPr>
              <a:t>LJUBAZNOST</a:t>
            </a:r>
            <a:endParaRPr lang="hr-HR" sz="16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hr-HR" dirty="0">
                <a:ea typeface="Calibri"/>
                <a:cs typeface="Times New Roman"/>
              </a:rPr>
              <a:t>IZBJEGAVANJE STEREOTIPA I PREDRASUDA</a:t>
            </a:r>
            <a:endParaRPr lang="hr-HR" sz="1600" dirty="0">
              <a:ea typeface="Calibri"/>
              <a:cs typeface="Times New Roman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315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b="1" u="sng" dirty="0"/>
              <a:t>SAMOPOUZDANJE</a:t>
            </a:r>
            <a:endParaRPr lang="hr-HR" dirty="0"/>
          </a:p>
          <a:p>
            <a:r>
              <a:rPr lang="hr-HR" dirty="0"/>
              <a:t>Samopouzdanije osobe uspješnije su u nekim aspektima komunikacije:</a:t>
            </a:r>
          </a:p>
          <a:p>
            <a:pPr lvl="0"/>
            <a:r>
              <a:rPr lang="hr-HR" dirty="0"/>
              <a:t>otvorenije su u komunikaciji, iznose više podataka o sebi</a:t>
            </a:r>
          </a:p>
          <a:p>
            <a:pPr lvl="0"/>
            <a:r>
              <a:rPr lang="hr-HR" dirty="0"/>
              <a:t>češće sudjeluju u raspravama, surađuju s drugima i postavljaju pitanja</a:t>
            </a:r>
          </a:p>
          <a:p>
            <a:pPr lvl="0"/>
            <a:r>
              <a:rPr lang="hr-HR" dirty="0"/>
              <a:t>kompetentnije su u školi, na poslu i u različitim socijalnim situacijama</a:t>
            </a:r>
          </a:p>
          <a:p>
            <a:pPr lvl="0"/>
            <a:r>
              <a:rPr lang="hr-HR" dirty="0"/>
              <a:t>vode računa o dobrobiti drugih, razumiju njihove potrebe, spremnije su pomoći</a:t>
            </a:r>
          </a:p>
          <a:p>
            <a:pPr lvl="0"/>
            <a:r>
              <a:rPr lang="hr-HR" dirty="0"/>
              <a:t>spremnije su se suprotstaviti drugima i lakše podnose kritiku</a:t>
            </a:r>
          </a:p>
          <a:p>
            <a:pPr lvl="0"/>
            <a:r>
              <a:rPr lang="hr-HR" dirty="0"/>
              <a:t>manje su sklone konformirati se pritisku većine i spremnije su izraziti svoje mišljenje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30613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u="sng" dirty="0"/>
              <a:t>OTVORENOST</a:t>
            </a:r>
            <a:endParaRPr lang="hr-HR" dirty="0"/>
          </a:p>
          <a:p>
            <a:r>
              <a:rPr lang="hr-HR" dirty="0"/>
              <a:t>Osobe koje su otvorene u komunikaciji iznose svoje stavove i osjećaje i spremne podijeliti svoje iskustvo s drugima. </a:t>
            </a:r>
          </a:p>
        </p:txBody>
      </p:sp>
    </p:spTree>
    <p:extLst>
      <p:ext uri="{BB962C8B-B14F-4D97-AF65-F5344CB8AC3E}">
        <p14:creationId xmlns:p14="http://schemas.microsoft.com/office/powerpoint/2010/main" val="719213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b="1" dirty="0"/>
              <a:t>LJUBAZNOST I SRDAČNOST</a:t>
            </a:r>
          </a:p>
          <a:p>
            <a:r>
              <a:rPr lang="hr-HR" dirty="0"/>
              <a:t>Spremnost na komunikaciju s drugom osobom jako ovisi o općem dojmu koji osoba ostavi pri prvom kontaktu.</a:t>
            </a:r>
          </a:p>
          <a:p>
            <a:r>
              <a:rPr lang="hr-HR" dirty="0"/>
              <a:t>Osobe koje ostavljaju najpovoljniji dojam opisuje se kao ljubazne, srdačne, zainteresirane, simpatične. „Zarazni“ efekt ljubaznosti – kada vam se netko ljubazno nasmiješi, vjerojatno ćete uzvratiti na isti način.</a:t>
            </a:r>
          </a:p>
          <a:p>
            <a:r>
              <a:rPr lang="hr-HR" dirty="0"/>
              <a:t>Ljubaznost i srdačnost su dio bon-tona zbog toga što olakšavaju komunikaciju. Smanjuju mogućnost konflikta, sugovorniku daju osjećaj vrijednosti i poštovanja, potiču ga na komunikaciju i otvorenost. </a:t>
            </a:r>
          </a:p>
          <a:p>
            <a:r>
              <a:rPr lang="hr-HR" dirty="0"/>
              <a:t>Većina ljudi lako prepoznaje ljubazno i neljubazno ponašanje kod drugih, no malo im je teže isto razlikovati u svojem ponašanju.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94957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2192182" y="1584802"/>
          <a:ext cx="4759640" cy="4556760"/>
        </p:xfrm>
        <a:graphic>
          <a:graphicData uri="http://schemas.openxmlformats.org/drawingml/2006/table">
            <a:tbl>
              <a:tblPr firstRow="1" firstCol="1" bandRow="1"/>
              <a:tblGrid>
                <a:gridCol w="2379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9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POMAŽE RAZGOVORU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OTEŽAVA RAZGOVOR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966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gledanje u govornika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ohrabrivanje govornika kimanjem glave i osmijesima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suosjećanje, strpljenje i prihvaćanje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pokazivanje interesa, pomno slušanje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postavljanje pitanja radi traženja objašnjenja i pitanja o pojedinostima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davanje dobrih i specifičnih savjeta (ako traži)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neprekidanje govornikova izlaganja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izostanak kritiziranja i osuđivanja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>
                          <a:effectLst/>
                          <a:latin typeface="Calibri"/>
                          <a:ea typeface="Calibri"/>
                          <a:cs typeface="Times New Roman"/>
                        </a:rPr>
                        <a:t>osoba se doimlje vrijednom povjerenja (ističe kako će sve ostati povjerljivo)</a:t>
                      </a:r>
                      <a:endParaRPr lang="hr-HR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negledanje</a:t>
                      </a: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u sugovornika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nesuosjećanje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neslušanje onoga o čemu se govori ili postavljanje pitanja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kritiziranje ili </a:t>
                      </a:r>
                      <a:r>
                        <a:rPr lang="hr-HR" sz="13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osuđeivanje</a:t>
                      </a: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govornika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previše govorenja umjesto slušanja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svađanje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pričanje o sebi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obavljanje drugih radnji za vrijeme slušanja (npr. pregledavanje papira, vlastitih nokata i sl.)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hr-HR" sz="13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ismijavanje govornika, neuzimanje govornika za ozbiljno</a:t>
                      </a:r>
                      <a:endParaRPr lang="hr-HR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060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EMPATIJA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Sposobnost razumijevanja tuđih emocionalnih stanja, doživljaja, mišljenja, ponašanja, tj. ukupnog iskustva druge osobe</a:t>
            </a:r>
          </a:p>
          <a:p>
            <a:r>
              <a:rPr lang="hr-HR" dirty="0"/>
              <a:t>Svi se rađamo s predispozicijama za empatičko razumijevanje</a:t>
            </a:r>
          </a:p>
          <a:p>
            <a:r>
              <a:rPr lang="hr-HR" dirty="0"/>
              <a:t>Do koje mjere će neka osoba razviti sposobnost empatije ovisi o velikoj mjeri o poticajima iz okoline, učenju razumijevanja drugih, gledanja iz tuđe perspektive, zauzimanja različitih uloga</a:t>
            </a:r>
          </a:p>
        </p:txBody>
      </p:sp>
    </p:spTree>
    <p:extLst>
      <p:ext uri="{BB962C8B-B14F-4D97-AF65-F5344CB8AC3E}">
        <p14:creationId xmlns:p14="http://schemas.microsoft.com/office/powerpoint/2010/main" val="1030190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EMPATIJA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/>
              <a:t>Postaje komunikacijskom vještinom tek kada je naučimo iskazivati, tj. Kada znamo reći ili pokazati drugoj osobi nešto što će je uvjeriti da je razumijemo i da s njom suosjećamo</a:t>
            </a:r>
          </a:p>
          <a:p>
            <a:r>
              <a:rPr lang="hr-HR" dirty="0"/>
              <a:t>Dio ljudi može razumjeti druge, ali ne zna to pokazati pa ih okolina doživljava kao hladne i nezainteresirane</a:t>
            </a:r>
          </a:p>
          <a:p>
            <a:r>
              <a:rPr lang="hr-HR" dirty="0"/>
              <a:t>Iskazivanjem razumijevanja pomažemo drugoj osobi da lakše komunicira, potičemo je na otvorenost zbog čega je takva osoba manje sklona konfliktu, radije sluša savjete, ne zanemaruje naše potrebe i želje</a:t>
            </a:r>
          </a:p>
        </p:txBody>
      </p:sp>
    </p:spTree>
    <p:extLst>
      <p:ext uri="{BB962C8B-B14F-4D97-AF65-F5344CB8AC3E}">
        <p14:creationId xmlns:p14="http://schemas.microsoft.com/office/powerpoint/2010/main" val="3383562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EMPATIJA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To nije apsolutno pravilo</a:t>
            </a:r>
          </a:p>
          <a:p>
            <a:r>
              <a:rPr lang="hr-HR" dirty="0"/>
              <a:t>Postoje osobe koje su smanjeno osjetljive na iskazivanje empatije kao i onih koji će pokušati iskoristiti našu povećanu sposobnost suosjećanja i razumijevanja</a:t>
            </a:r>
          </a:p>
          <a:p>
            <a:r>
              <a:rPr lang="hr-HR" dirty="0"/>
              <a:t>Bez obzira na to, empatija je ključna vještina za ostvarivanje bliskog, prijateljskog, ali i profesionalnog odnosa</a:t>
            </a:r>
          </a:p>
        </p:txBody>
      </p:sp>
    </p:spTree>
    <p:extLst>
      <p:ext uri="{BB962C8B-B14F-4D97-AF65-F5344CB8AC3E}">
        <p14:creationId xmlns:p14="http://schemas.microsoft.com/office/powerpoint/2010/main" val="2520926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Prisjetite se…..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Jednog izrazito pozitivnog ili negativnog iskustva kojeg vežete uz pojam empatije. Ukratko ga opišite.</a:t>
            </a:r>
          </a:p>
        </p:txBody>
      </p:sp>
      <p:sp>
        <p:nvSpPr>
          <p:cNvPr id="4" name="Obični oblačić 3"/>
          <p:cNvSpPr/>
          <p:nvPr/>
        </p:nvSpPr>
        <p:spPr>
          <a:xfrm>
            <a:off x="3987350" y="342212"/>
            <a:ext cx="685800" cy="6126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41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ASERTIVNOST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Može se definirati kao vještina izražavanja vlastitih potreba, želja i temeljnih prava bez da se povrijede prava drugih ljudi.</a:t>
            </a:r>
          </a:p>
          <a:p>
            <a:r>
              <a:rPr lang="hr-HR" dirty="0"/>
              <a:t>Uključuje otvorenu i iskrenu komunikaciju usmjerenu prema određenoj osobi.</a:t>
            </a:r>
          </a:p>
          <a:p>
            <a:r>
              <a:rPr lang="hr-HR" dirty="0"/>
              <a:t>Asertivno ponašanje pokazuje da poštujemo druge i sebe i zauzvrat izaziva poštovanje drugih.</a:t>
            </a:r>
          </a:p>
          <a:p>
            <a:r>
              <a:rPr lang="hr-HR" dirty="0"/>
              <a:t>Potiče samopouzdanje, samokontrolu i osjećaje vlastite pozitivne vrijednosti.</a:t>
            </a:r>
          </a:p>
        </p:txBody>
      </p:sp>
    </p:spTree>
    <p:extLst>
      <p:ext uri="{BB962C8B-B14F-4D97-AF65-F5344CB8AC3E}">
        <p14:creationId xmlns:p14="http://schemas.microsoft.com/office/powerpoint/2010/main" val="2787110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ASERTIVNOST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Najbolje je sredstvo za rješavanje međuljudskih problema</a:t>
            </a:r>
          </a:p>
          <a:p>
            <a:r>
              <a:rPr lang="hr-HR" dirty="0"/>
              <a:t>Asertivna komunikacija je izravna, suočavamo se s izvorom problema i omogućujemo da se naša poruka čuje bez iskrivljavanja.</a:t>
            </a:r>
          </a:p>
          <a:p>
            <a:r>
              <a:rPr lang="hr-HR" dirty="0"/>
              <a:t>Asertivnost je vještina – može se poboljšati učenjem i vježbom.</a:t>
            </a:r>
          </a:p>
          <a:p>
            <a:r>
              <a:rPr lang="hr-HR" dirty="0"/>
              <a:t>Jedna od osnovnih tehnika u asertivnoj komunikaciji je tehnika </a:t>
            </a:r>
          </a:p>
          <a:p>
            <a:pPr marL="0" indent="0">
              <a:buNone/>
            </a:pPr>
            <a:r>
              <a:rPr lang="hr-HR" dirty="0"/>
              <a:t>„Ja – poruka”</a:t>
            </a:r>
          </a:p>
        </p:txBody>
      </p:sp>
    </p:spTree>
    <p:extLst>
      <p:ext uri="{BB962C8B-B14F-4D97-AF65-F5344CB8AC3E}">
        <p14:creationId xmlns:p14="http://schemas.microsoft.com/office/powerpoint/2010/main" val="1874653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ASERTIVNOST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/>
              <a:t>Asertivne izjave su način razgovora koji ne dopušta prozivanje, procjenjivanje i isključivo negativno kritiziranje tuđih stavova, ponašanja, interesa ili osobnosti.</a:t>
            </a:r>
          </a:p>
          <a:p>
            <a:r>
              <a:rPr lang="hr-HR" dirty="0"/>
              <a:t>Asertivnim izjavama osoba kaže ono što uistinu misli, osjeća i želi, ali na način koji neće izazvati sukob, povrijediti sugovornika ili prekinuti komunikaciju.</a:t>
            </a:r>
          </a:p>
          <a:p>
            <a:r>
              <a:rPr lang="hr-HR" dirty="0"/>
              <a:t>Agresivnim načinom komunikacije ponekad je moguće ostvariti svoje želje i potrebe, ali se tu radi o nametanju koje ima dugoročne loše posljedice za kvalitetu odnosa.</a:t>
            </a:r>
          </a:p>
        </p:txBody>
      </p:sp>
    </p:spTree>
    <p:extLst>
      <p:ext uri="{BB962C8B-B14F-4D97-AF65-F5344CB8AC3E}">
        <p14:creationId xmlns:p14="http://schemas.microsoft.com/office/powerpoint/2010/main" val="361679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ASERTIVNOST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/>
              <a:t>Jedan od izazova u komunikaciji je govoriti tako da slušatelj točno razumije ono što smo htjeli reći.</a:t>
            </a:r>
          </a:p>
          <a:p>
            <a:r>
              <a:rPr lang="hr-HR" dirty="0"/>
              <a:t>Često nas ljudi ne razumiju u potpunosti ili pogrešno interpretiraju našu poruku – čuju što govorimo, ali ne „čuju” što želimo od njih.</a:t>
            </a:r>
          </a:p>
          <a:p>
            <a:r>
              <a:rPr lang="hr-HR" dirty="0"/>
              <a:t>Zbog toga je potrebno prenijeti ne samo činjenice nego i osjećaje.</a:t>
            </a:r>
          </a:p>
          <a:p>
            <a:r>
              <a:rPr lang="hr-HR" dirty="0"/>
              <a:t>Upotreba „ja-poruka” omogućava sugovorniku izražavanje interesa i potreba na asertivan i </a:t>
            </a:r>
            <a:r>
              <a:rPr lang="hr-HR" dirty="0" err="1"/>
              <a:t>neprijeteći</a:t>
            </a:r>
            <a:r>
              <a:rPr lang="hr-HR" dirty="0"/>
              <a:t> način.</a:t>
            </a:r>
          </a:p>
          <a:p>
            <a:r>
              <a:rPr lang="hr-HR" dirty="0"/>
              <a:t>U početku se ovakav način komuniciranja može činiti naporan, ali nakon što se isproba par puta, to postaje vrlo prirodna i učinkovita komunikacijska strategija.</a:t>
            </a:r>
          </a:p>
        </p:txBody>
      </p:sp>
    </p:spTree>
    <p:extLst>
      <p:ext uri="{BB962C8B-B14F-4D97-AF65-F5344CB8AC3E}">
        <p14:creationId xmlns:p14="http://schemas.microsoft.com/office/powerpoint/2010/main" val="3875319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„JA – PORUKA”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Sastoji se od tri dijela: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i="1" dirty="0"/>
              <a:t>Ja osjećam ………………. </a:t>
            </a:r>
            <a:r>
              <a:rPr lang="hr-HR" b="1" i="1" dirty="0">
                <a:solidFill>
                  <a:srgbClr val="FF0000"/>
                </a:solidFill>
              </a:rPr>
              <a:t>(izražavanje emocionalnog stanja)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i="1" dirty="0"/>
              <a:t>Kada ……………………….. </a:t>
            </a:r>
            <a:r>
              <a:rPr lang="hr-HR" b="1" i="1" dirty="0">
                <a:solidFill>
                  <a:srgbClr val="FF0000"/>
                </a:solidFill>
              </a:rPr>
              <a:t>(objašnjenje situacije ili tuđeg ponašanja)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i="1" dirty="0"/>
              <a:t>Zato što …………………… </a:t>
            </a:r>
            <a:r>
              <a:rPr lang="hr-HR" b="1" i="1" dirty="0">
                <a:solidFill>
                  <a:srgbClr val="FF0000"/>
                </a:solidFill>
              </a:rPr>
              <a:t>(razlog) </a:t>
            </a:r>
            <a:r>
              <a:rPr lang="hr-HR" b="1" i="1" dirty="0"/>
              <a:t>– </a:t>
            </a:r>
            <a:r>
              <a:rPr lang="hr-HR" i="1" dirty="0"/>
              <a:t>PONEKAD JE DOBRO DODATI I ČETVRTU FAZU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i="1" dirty="0"/>
              <a:t>I ja želim, imam potrebu …………. </a:t>
            </a:r>
            <a:r>
              <a:rPr lang="hr-HR" b="1" i="1" dirty="0">
                <a:solidFill>
                  <a:srgbClr val="FF0000"/>
                </a:solidFill>
              </a:rPr>
              <a:t>(korektivna akcija)</a:t>
            </a:r>
          </a:p>
          <a:p>
            <a:pPr marL="514350" indent="-514350">
              <a:buFont typeface="+mj-lt"/>
              <a:buAutoNum type="arabicPeriod"/>
            </a:pPr>
            <a:endParaRPr lang="hr-HR" b="1" i="1" dirty="0"/>
          </a:p>
          <a:p>
            <a:pPr marL="514350" indent="-514350">
              <a:buFont typeface="+mj-lt"/>
              <a:buAutoNum type="arabicPeriod"/>
            </a:pPr>
            <a:endParaRPr lang="hr-HR" b="1" i="1" dirty="0"/>
          </a:p>
          <a:p>
            <a:pPr marL="514350" indent="-514350">
              <a:buFont typeface="+mj-lt"/>
              <a:buAutoNum type="arabicPeriod"/>
            </a:pPr>
            <a:endParaRPr lang="hr-HR" b="1" i="1" dirty="0"/>
          </a:p>
          <a:p>
            <a:pPr marL="514350" indent="-514350">
              <a:buFont typeface="+mj-lt"/>
              <a:buAutoNum type="arabicPeriod"/>
            </a:pPr>
            <a:endParaRPr lang="hr-HR" b="1" i="1" dirty="0"/>
          </a:p>
        </p:txBody>
      </p:sp>
    </p:spTree>
    <p:extLst>
      <p:ext uri="{BB962C8B-B14F-4D97-AF65-F5344CB8AC3E}">
        <p14:creationId xmlns:p14="http://schemas.microsoft.com/office/powerpoint/2010/main" val="4116193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„JA – PORUKA”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/>
              <a:t>Primjer: </a:t>
            </a:r>
            <a:r>
              <a:rPr lang="hr-HR" i="1" dirty="0"/>
              <a:t>„Mene ljuti kada dođem kući i nađem prljavo suđe zato što ispada da samo ja perem suđe i to me jako žalosti i mara. Ja imam potrebu podijeliti taj posao s tobom.”</a:t>
            </a:r>
          </a:p>
          <a:p>
            <a:r>
              <a:rPr lang="hr-HR" dirty="0"/>
              <a:t>Tvrdnje koje počinju s „ti uvijek”, „ti nikad” izazivaju obrambene reakcije kod sugovornika i jačaju sukob.</a:t>
            </a:r>
          </a:p>
          <a:p>
            <a:r>
              <a:rPr lang="hr-HR" dirty="0"/>
              <a:t>„Mi – poruke” su manje konfliktan način izražavanja, ali su i manje jasne i direktne.</a:t>
            </a:r>
          </a:p>
          <a:p>
            <a:r>
              <a:rPr lang="hr-HR" dirty="0"/>
              <a:t>Ipak, mogu biti korisne za rješavanje zajedničkih problema i djelovati pomirljivo, npr. „Kako bismo se mogli dogovoriti?”, „Što bismo mogli učiniti da to riješimo?”</a:t>
            </a:r>
          </a:p>
        </p:txBody>
      </p:sp>
    </p:spTree>
    <p:extLst>
      <p:ext uri="{BB962C8B-B14F-4D97-AF65-F5344CB8AC3E}">
        <p14:creationId xmlns:p14="http://schemas.microsoft.com/office/powerpoint/2010/main" val="3132499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„JA – PORUKA”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Asertivne izjave će voditi uspješnoj komunikaciji kada:</a:t>
            </a:r>
          </a:p>
          <a:p>
            <a:pPr marL="0" indent="0">
              <a:buNone/>
            </a:pPr>
            <a:endParaRPr lang="hr-HR" dirty="0"/>
          </a:p>
          <a:p>
            <a:pPr>
              <a:buFont typeface="Wingdings" panose="05000000000000000000" pitchFamily="2" charset="2"/>
              <a:buChar char="ü"/>
            </a:pPr>
            <a:r>
              <a:rPr lang="hr-HR" dirty="0"/>
              <a:t> se usmjeravamo na problem, a ne na osobu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dirty="0"/>
              <a:t>ne prijetimo osnovnim potrebama pojedinca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dirty="0"/>
              <a:t>su kratke i jasne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r-HR" dirty="0"/>
              <a:t>ostavljaju mogućnost iznalaženja više od jednog rješenja</a:t>
            </a:r>
          </a:p>
        </p:txBody>
      </p:sp>
    </p:spTree>
    <p:extLst>
      <p:ext uri="{BB962C8B-B14F-4D97-AF65-F5344CB8AC3E}">
        <p14:creationId xmlns:p14="http://schemas.microsoft.com/office/powerpoint/2010/main" val="1524310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b="1" dirty="0"/>
              <a:t>EMOCIONALNA INTELIGENCIJA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 anchor="ctr"/>
          <a:lstStyle/>
          <a:p>
            <a:r>
              <a:rPr lang="hr-HR" dirty="0" err="1"/>
              <a:t>Goleman</a:t>
            </a:r>
            <a:r>
              <a:rPr lang="hr-HR" dirty="0"/>
              <a:t> ju definira kao kao osnovnu sposobnost samospoznaje, koja se izražava kroz obzir, pažnju, suosjećanje, ljubaznost, sudjelovanje, samodisciplinu i osjećaj odgovornosti što sve zajedno čini </a:t>
            </a:r>
            <a:r>
              <a:rPr lang="hr-HR" b="1" u="sng" dirty="0"/>
              <a:t>čovječnost </a:t>
            </a:r>
            <a:r>
              <a:rPr lang="hr-HR" dirty="0"/>
              <a:t>(</a:t>
            </a:r>
            <a:r>
              <a:rPr lang="hr-HR" dirty="0" err="1"/>
              <a:t>Weisbach</a:t>
            </a:r>
            <a:r>
              <a:rPr lang="hr-HR" dirty="0"/>
              <a:t> i </a:t>
            </a:r>
            <a:r>
              <a:rPr lang="hr-HR" dirty="0" err="1"/>
              <a:t>Dachs</a:t>
            </a:r>
            <a:r>
              <a:rPr lang="hr-HR" dirty="0"/>
              <a:t>, 1999; prema </a:t>
            </a:r>
            <a:r>
              <a:rPr lang="hr-HR" dirty="0" err="1"/>
              <a:t>Goleman</a:t>
            </a:r>
            <a:r>
              <a:rPr lang="hr-HR" dirty="0"/>
              <a:t>, 2013).</a:t>
            </a:r>
          </a:p>
        </p:txBody>
      </p:sp>
    </p:spTree>
    <p:extLst>
      <p:ext uri="{BB962C8B-B14F-4D97-AF65-F5344CB8AC3E}">
        <p14:creationId xmlns:p14="http://schemas.microsoft.com/office/powerpoint/2010/main" val="1106063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b="1" dirty="0">
                <a:solidFill>
                  <a:prstClr val="black"/>
                </a:solidFill>
              </a:rPr>
              <a:t>EMOCIONALNA INTELIGENCIJA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dirty="0">
                <a:solidFill>
                  <a:srgbClr val="313131"/>
                </a:solidFill>
                <a:latin typeface="Open Sans"/>
              </a:rPr>
              <a:t>Emocionalna inteligencija je jednako toliko važna kao IQ (kvocijent inteligencije). </a:t>
            </a:r>
            <a:endParaRPr lang="hr-HR" dirty="0">
              <a:solidFill>
                <a:srgbClr val="313131"/>
              </a:solidFill>
              <a:latin typeface="Open Sans"/>
            </a:endParaRPr>
          </a:p>
          <a:p>
            <a:r>
              <a:rPr lang="vi-VN" dirty="0">
                <a:solidFill>
                  <a:srgbClr val="313131"/>
                </a:solidFill>
                <a:latin typeface="Open Sans"/>
              </a:rPr>
              <a:t>Psihološka istraživanja pokazuju da su djeca koja su savladala vještine emocionalne inteligencije (EQ) vedrija, samopouzdanija i uspješnija u životu. </a:t>
            </a:r>
            <a:endParaRPr lang="hr-HR" dirty="0">
              <a:solidFill>
                <a:srgbClr val="313131"/>
              </a:solidFill>
              <a:latin typeface="Open Sans"/>
            </a:endParaRP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33862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hr-HR" b="1" dirty="0"/>
              <a:t>EMOCIONALNA INTELIGENCIJA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vi-VN" dirty="0"/>
              <a:t>Emocionalna inteligencija u znatno je većoj mjeri odgovorna za uspjeh u životu </a:t>
            </a:r>
            <a:endParaRPr lang="hr-HR" dirty="0"/>
          </a:p>
          <a:p>
            <a:r>
              <a:rPr lang="vi-VN" dirty="0"/>
              <a:t>Razvoj emocionalne inteligencije djeluje kao učinkovita prevencija za neprihvatljivo ponašanje, razvoj ovisnosti, odustajanje od daljnjeg školovanja, depresiju i agresiju </a:t>
            </a:r>
            <a:endParaRPr lang="hr-HR" dirty="0"/>
          </a:p>
          <a:p>
            <a:r>
              <a:rPr lang="vi-VN" dirty="0"/>
              <a:t>Razvoj emocionalne inteligencije pozitivno utječe na funkcioniranje pojedinca na socijalnoj razini, kao i na pozitivnu atmosferu, kako u školi tako i u vrtiću.</a:t>
            </a:r>
            <a:endParaRPr lang="hr-HR" dirty="0"/>
          </a:p>
          <a:p>
            <a:r>
              <a:rPr lang="vi-VN" dirty="0"/>
              <a:t>Jačanje percepcije o sebi, lakše nošenje s negativnim osjećajima, izraženija osjetljivost na tuđe osjećaje, pa i kvalitetni temelji za odnose s drugim ljudima, značiti će djetetu kroz čitav život, ali prvi koraci kreću u djetinjstvu. Tada se treba poraditi na razvoju emocionalne inteligencije (Shapiro, 1997).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32813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ctrTitle"/>
          </p:nvPr>
        </p:nvSpPr>
        <p:spPr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vi-VN" sz="4000" b="1" i="1" dirty="0">
                <a:solidFill>
                  <a:srgbClr val="000000"/>
                </a:solidFill>
                <a:latin typeface="inherit"/>
              </a:rPr>
              <a:t>Evo nekih savjeta kako razvijati emocionalnu inteligenciju:</a:t>
            </a:r>
            <a:br>
              <a:rPr lang="vi-VN" sz="4000" dirty="0">
                <a:solidFill>
                  <a:srgbClr val="555555"/>
                </a:solidFill>
                <a:latin typeface="Lato"/>
              </a:rPr>
            </a:br>
            <a:endParaRPr lang="hr-HR" dirty="0"/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6725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vi-VN" dirty="0">
                <a:solidFill>
                  <a:srgbClr val="555555"/>
                </a:solidFill>
                <a:latin typeface="Lato"/>
              </a:rPr>
              <a:t>1. </a:t>
            </a:r>
            <a:r>
              <a:rPr lang="vi-VN" b="1" i="1" dirty="0">
                <a:solidFill>
                  <a:srgbClr val="555555"/>
                </a:solidFill>
                <a:latin typeface="Lato"/>
              </a:rPr>
              <a:t>Naučimo prepoznati svoje osjećaje. </a:t>
            </a:r>
            <a:r>
              <a:rPr lang="vi-VN" dirty="0">
                <a:solidFill>
                  <a:srgbClr val="555555"/>
                </a:solidFill>
                <a:latin typeface="Lato"/>
              </a:rPr>
              <a:t>Zapitajmo se kako se osjećamo i budimo iskreni prema sebi, imamo pravo na sve osjećaje i niti jednog se ne trebamo sramiti.</a:t>
            </a:r>
          </a:p>
          <a:p>
            <a:pPr marL="0" indent="0" fontAlgn="base">
              <a:buNone/>
            </a:pPr>
            <a:r>
              <a:rPr lang="vi-VN" dirty="0">
                <a:solidFill>
                  <a:srgbClr val="555555"/>
                </a:solidFill>
                <a:latin typeface="Lato"/>
              </a:rPr>
              <a:t>2. </a:t>
            </a:r>
            <a:r>
              <a:rPr lang="vi-VN" b="1" i="1" dirty="0">
                <a:solidFill>
                  <a:srgbClr val="555555"/>
                </a:solidFill>
                <a:latin typeface="Lato"/>
              </a:rPr>
              <a:t>Preuzmimo odgovornost za svoje osjećaje. </a:t>
            </a:r>
            <a:r>
              <a:rPr lang="vi-VN" dirty="0">
                <a:solidFill>
                  <a:srgbClr val="555555"/>
                </a:solidFill>
                <a:latin typeface="Lato"/>
              </a:rPr>
              <a:t>Nakon što prepoznamo svoje osjećaje, pokušajmo razumjeti zbog čega se tako osjećamo, što nas je to posebno razveselilo ili razljutilo ili povrijedilo.</a:t>
            </a:r>
          </a:p>
        </p:txBody>
      </p:sp>
    </p:spTree>
    <p:extLst>
      <p:ext uri="{BB962C8B-B14F-4D97-AF65-F5344CB8AC3E}">
        <p14:creationId xmlns:p14="http://schemas.microsoft.com/office/powerpoint/2010/main" val="575023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fontAlgn="base">
              <a:buNone/>
            </a:pPr>
            <a:r>
              <a:rPr lang="vi-VN" sz="2600" dirty="0">
                <a:solidFill>
                  <a:srgbClr val="555555"/>
                </a:solidFill>
                <a:latin typeface="Lato"/>
              </a:rPr>
              <a:t>3. </a:t>
            </a:r>
            <a:r>
              <a:rPr lang="vi-VN" sz="2600" b="1" i="1" dirty="0">
                <a:solidFill>
                  <a:srgbClr val="555555"/>
                </a:solidFill>
                <a:latin typeface="Lato"/>
              </a:rPr>
              <a:t>Pitajmo druge kako se osjećaju jer to ne možemo znati osim ako ne pitamo.</a:t>
            </a:r>
            <a:r>
              <a:rPr lang="vi-VN" sz="2600" dirty="0">
                <a:solidFill>
                  <a:srgbClr val="555555"/>
                </a:solidFill>
                <a:latin typeface="Lato"/>
              </a:rPr>
              <a:t> Zapitajmo se jesmo li sami ponekad odavali dojam ljutosti, a da smo zapravo bili povrijeđeni ili zabrinuti. Slušajmo druge pažljivo i bez predrasuda i zapitajmo se bismo li voljeli da i oni nas tako slušaju.</a:t>
            </a:r>
          </a:p>
          <a:p>
            <a:pPr lvl="0"/>
            <a:r>
              <a:rPr lang="vi-VN" dirty="0">
                <a:solidFill>
                  <a:srgbClr val="555555"/>
                </a:solidFill>
                <a:latin typeface="Lato"/>
              </a:rPr>
              <a:t>4. </a:t>
            </a:r>
            <a:r>
              <a:rPr lang="vi-VN" b="1" i="1" dirty="0">
                <a:solidFill>
                  <a:srgbClr val="555555"/>
                </a:solidFill>
                <a:latin typeface="Lato"/>
              </a:rPr>
              <a:t>Pokušajmo predvidjeti svoje osjećaje. </a:t>
            </a:r>
            <a:r>
              <a:rPr lang="vi-VN" sz="2600" dirty="0">
                <a:solidFill>
                  <a:srgbClr val="555555"/>
                </a:solidFill>
                <a:latin typeface="Lato"/>
              </a:rPr>
              <a:t>Pokušajmo naučiti unaprijed prepoznati kako ćemo reagirati nakon nekog određenog događaja, što će u nama izazvati neka situacija ili osoba. Tako možemo izbjegavati određene radnje ili situacije koje će u nama izazvati neugodne osjećaje.</a:t>
            </a:r>
            <a:endParaRPr lang="hr-HR" sz="2600" dirty="0">
              <a:solidFill>
                <a:srgbClr val="555555"/>
              </a:solidFill>
              <a:latin typeface="Lato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350417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vi-VN" dirty="0">
                <a:solidFill>
                  <a:srgbClr val="555555"/>
                </a:solidFill>
                <a:latin typeface="Lato"/>
              </a:rPr>
              <a:t>5. </a:t>
            </a:r>
            <a:r>
              <a:rPr lang="vi-VN" b="1" i="1" dirty="0">
                <a:solidFill>
                  <a:srgbClr val="555555"/>
                </a:solidFill>
                <a:latin typeface="Lato"/>
              </a:rPr>
              <a:t>Pokušajmo biti manje osjetljivi</a:t>
            </a:r>
            <a:r>
              <a:rPr lang="vi-VN" dirty="0">
                <a:solidFill>
                  <a:srgbClr val="555555"/>
                </a:solidFill>
                <a:latin typeface="Lato"/>
              </a:rPr>
              <a:t>. Osjetljivost je karakteristika u kojoj se međusobno razlikujemo, no možemo je naučiti kontrolirati. Ukoliko nam netko kaže nešto s čim se ne slažemo, nemojmo se odmah povlačiti ili napadati jer takve reakcije samo govore da se ne možemo nositi s kritikom te mogu utjecati na našu sigurnost i samopouzdanje kao i na sliku koju drugi stvaraju o nama. Umjesto toga, možemo zahvaliti na iskrenosti i usredotočiti se na vrijednost dobivenih komentara, kritika te naučiti nešto iz njih.</a:t>
            </a:r>
          </a:p>
          <a:p>
            <a:pPr marL="0" indent="0" fontAlgn="base">
              <a:buNone/>
            </a:pPr>
            <a:r>
              <a:rPr lang="vi-VN" dirty="0">
                <a:solidFill>
                  <a:srgbClr val="555555"/>
                </a:solidFill>
                <a:latin typeface="Lato"/>
              </a:rPr>
              <a:t>6. </a:t>
            </a:r>
            <a:r>
              <a:rPr lang="vi-VN" b="1" i="1" dirty="0">
                <a:solidFill>
                  <a:srgbClr val="555555"/>
                </a:solidFill>
                <a:latin typeface="Lato"/>
              </a:rPr>
              <a:t>Probleme sagledajmo cjelovito. </a:t>
            </a:r>
            <a:r>
              <a:rPr lang="vi-VN" dirty="0">
                <a:solidFill>
                  <a:srgbClr val="555555"/>
                </a:solidFill>
                <a:latin typeface="Lato"/>
              </a:rPr>
              <a:t>Kada nam se dogodi nešto loše, bez obzira koliko loše to doista bilo, u tom nam času vjerojatno propada svijet, ”tonu sve lađe” te nas obuzimaju neugodni osjećaji koji utječu na sve ostale aspekte našeg života. U tim trenucima možemo razmisliti koliko će nam se taj sadašnji problem činiti ozbiljnim za pet godina, pet mjeseci, pet dana?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835051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10A85F-B4C8-4E64-9743-359EC98B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C925C65-1D2E-40A9-9B58-7729EA24F8E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hr-HR" dirty="0"/>
              <a:t>Hvala na pozornosti</a:t>
            </a:r>
          </a:p>
          <a:p>
            <a:endParaRPr lang="hr-HR" dirty="0"/>
          </a:p>
          <a:p>
            <a:r>
              <a:rPr lang="hr-HR" dirty="0"/>
              <a:t>Autorica: Katarina </a:t>
            </a:r>
            <a:r>
              <a:rPr lang="hr-HR" dirty="0" err="1"/>
              <a:t>Tomanović</a:t>
            </a:r>
            <a:endParaRPr lang="hr-HR" dirty="0"/>
          </a:p>
          <a:p>
            <a:endParaRPr lang="hr-HR" dirty="0"/>
          </a:p>
          <a:p>
            <a:r>
              <a:rPr lang="hr-HR"/>
              <a:t>Prosinac 2022.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9994264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8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2054</Words>
  <Application>Microsoft Office PowerPoint</Application>
  <PresentationFormat>Prikaz na zaslonu (4:3)</PresentationFormat>
  <Paragraphs>175</Paragraphs>
  <Slides>35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11</vt:i4>
      </vt:variant>
      <vt:variant>
        <vt:lpstr>Tema</vt:lpstr>
      </vt:variant>
      <vt:variant>
        <vt:i4>7</vt:i4>
      </vt:variant>
      <vt:variant>
        <vt:lpstr>Naslovi slajdova</vt:lpstr>
      </vt:variant>
      <vt:variant>
        <vt:i4>35</vt:i4>
      </vt:variant>
    </vt:vector>
  </HeadingPairs>
  <TitlesOfParts>
    <vt:vector size="53" baseType="lpstr">
      <vt:lpstr>Arial</vt:lpstr>
      <vt:lpstr>Calibri</vt:lpstr>
      <vt:lpstr>Calibri Light</vt:lpstr>
      <vt:lpstr>inherit</vt:lpstr>
      <vt:lpstr>Lato</vt:lpstr>
      <vt:lpstr>Muli</vt:lpstr>
      <vt:lpstr>Open Sans</vt:lpstr>
      <vt:lpstr>Times New Roman</vt:lpstr>
      <vt:lpstr>Trebuchet MS</vt:lpstr>
      <vt:lpstr>Wingdings</vt:lpstr>
      <vt:lpstr>Wingdings 3</vt:lpstr>
      <vt:lpstr>1_Tema sustava Office</vt:lpstr>
      <vt:lpstr>2_Tema sustava Office</vt:lpstr>
      <vt:lpstr>3_Tema sustava Office</vt:lpstr>
      <vt:lpstr>4_Tema sustava Office</vt:lpstr>
      <vt:lpstr>5_Tema sustava Office</vt:lpstr>
      <vt:lpstr>6_Tema sustava Office</vt:lpstr>
      <vt:lpstr>Faseta</vt:lpstr>
      <vt:lpstr>Erasmus + K122 Projekt ”Cjeloživotno učenje za stvaranje novih mogućnosti u obrazovanju odraslih” UČILIŠTE JANUS </vt:lpstr>
      <vt:lpstr>PowerPoint prezentacija</vt:lpstr>
      <vt:lpstr>Što su meke vještine?</vt:lpstr>
      <vt:lpstr> PRIMJERI MEKIH VJEŠTINA </vt:lpstr>
      <vt:lpstr>Kako ih unaprijediti?</vt:lpstr>
      <vt:lpstr>USMJERIMO SE CILJU</vt:lpstr>
      <vt:lpstr>8 koraka do postizanja cilja</vt:lpstr>
      <vt:lpstr>8 koraka do postizanja cilja</vt:lpstr>
      <vt:lpstr>PowerPoint prezentacija</vt:lpstr>
      <vt:lpstr>PowerPoint prezentacija</vt:lpstr>
      <vt:lpstr>AKTIVNOST</vt:lpstr>
      <vt:lpstr>KOMUNIKACIJSKE VJEŠTINE</vt:lpstr>
      <vt:lpstr>PowerPoint prezentacija</vt:lpstr>
      <vt:lpstr>PowerPoint prezentacija</vt:lpstr>
      <vt:lpstr>PowerPoint prezentacija</vt:lpstr>
      <vt:lpstr>PowerPoint prezentacija</vt:lpstr>
      <vt:lpstr>EMPATIJA</vt:lpstr>
      <vt:lpstr>EMPATIJA</vt:lpstr>
      <vt:lpstr>EMPATIJA</vt:lpstr>
      <vt:lpstr>Prisjetite se….. </vt:lpstr>
      <vt:lpstr>ASERTIVNOST</vt:lpstr>
      <vt:lpstr>ASERTIVNOST</vt:lpstr>
      <vt:lpstr>ASERTIVNOST</vt:lpstr>
      <vt:lpstr>ASERTIVNOST</vt:lpstr>
      <vt:lpstr>„JA – PORUKA”</vt:lpstr>
      <vt:lpstr>„JA – PORUKA”</vt:lpstr>
      <vt:lpstr>„JA – PORUKA”</vt:lpstr>
      <vt:lpstr>EMOCIONALNA INTELIGENCIJA</vt:lpstr>
      <vt:lpstr>EMOCIONALNA INTELIGENCIJA</vt:lpstr>
      <vt:lpstr>EMOCIONALNA INTELIGENCIJA</vt:lpstr>
      <vt:lpstr>Evo nekih savjeta kako razvijati emocionalnu inteligenciju: </vt:lpstr>
      <vt:lpstr>PowerPoint prezentacija</vt:lpstr>
      <vt:lpstr>PowerPoint prezentacija</vt:lpstr>
      <vt:lpstr>PowerPoint prezentacija</vt:lpstr>
      <vt:lpstr>PowerPoint prezentacija</vt:lpstr>
    </vt:vector>
  </TitlesOfParts>
  <Company>MPRH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Katarina Tomanović</dc:creator>
  <cp:lastModifiedBy>zeljka</cp:lastModifiedBy>
  <cp:revision>19</cp:revision>
  <dcterms:created xsi:type="dcterms:W3CDTF">2023-01-30T08:49:44Z</dcterms:created>
  <dcterms:modified xsi:type="dcterms:W3CDTF">2023-05-02T17:03:32Z</dcterms:modified>
</cp:coreProperties>
</file>